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8" r:id="rId4"/>
  </p:sldMasterIdLst>
  <p:sldIdLst>
    <p:sldId id="256" r:id="rId5"/>
    <p:sldId id="257" r:id="rId6"/>
    <p:sldId id="258" r:id="rId7"/>
    <p:sldId id="264" r:id="rId8"/>
    <p:sldId id="265" r:id="rId9"/>
    <p:sldId id="266" r:id="rId10"/>
    <p:sldId id="262" r:id="rId11"/>
    <p:sldId id="259" r:id="rId12"/>
    <p:sldId id="267" r:id="rId13"/>
    <p:sldId id="268" r:id="rId14"/>
    <p:sldId id="263" r:id="rId15"/>
    <p:sldId id="2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A2710-3358-4D00-9E53-568372FEDA0E}" v="18" dt="2022-07-28T07:28:54.7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7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64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32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464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5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7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91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96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33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921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en-US" sz="5100">
                <a:ea typeface="+mj-lt"/>
                <a:cs typeface="+mj-lt"/>
              </a:rPr>
              <a:t>Pedestrian</a:t>
            </a:r>
            <a:r>
              <a:rPr lang="en-US" sz="5100">
                <a:cs typeface="Calibri Light"/>
              </a:rPr>
              <a:t> Tracking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endParaRPr lang="en-US" dirty="0">
              <a:cs typeface="Calibri"/>
            </a:endParaRPr>
          </a:p>
          <a:p>
            <a:pPr algn="l"/>
            <a:r>
              <a:rPr lang="en-US" sz="2000" dirty="0">
                <a:cs typeface="Calibri"/>
              </a:rPr>
              <a:t>Team: </a:t>
            </a:r>
            <a:r>
              <a:rPr lang="en-US" sz="2000" dirty="0">
                <a:ea typeface="+mn-lt"/>
                <a:cs typeface="+mn-lt"/>
              </a:rPr>
              <a:t>High Distinction</a:t>
            </a:r>
            <a:endParaRPr lang="en-US" sz="2000" dirty="0">
              <a:cs typeface="Calibri"/>
            </a:endParaRPr>
          </a:p>
          <a:p>
            <a:pPr algn="l"/>
            <a:r>
              <a:rPr lang="en-US" sz="2000" dirty="0">
                <a:ea typeface="+mn-lt"/>
                <a:cs typeface="+mn-lt"/>
              </a:rPr>
              <a:t>Members: </a:t>
            </a:r>
            <a:r>
              <a:rPr lang="en-US" sz="2000" dirty="0" err="1">
                <a:ea typeface="+mn-lt"/>
                <a:cs typeface="+mn-lt"/>
              </a:rPr>
              <a:t>Fengrui</a:t>
            </a:r>
            <a:r>
              <a:rPr lang="en-US" sz="2000" dirty="0">
                <a:ea typeface="+mn-lt"/>
                <a:cs typeface="+mn-lt"/>
              </a:rPr>
              <a:t> Yang, </a:t>
            </a:r>
            <a:r>
              <a:rPr lang="en-US" sz="2000" dirty="0" err="1">
                <a:ea typeface="+mn-lt"/>
                <a:cs typeface="+mn-lt"/>
              </a:rPr>
              <a:t>Haoyu</a:t>
            </a:r>
            <a:r>
              <a:rPr lang="en-US" sz="2000" dirty="0">
                <a:ea typeface="+mn-lt"/>
                <a:cs typeface="+mn-lt"/>
              </a:rPr>
              <a:t> Sun, Qiyao Zhou, </a:t>
            </a:r>
            <a:r>
              <a:rPr lang="en-US" sz="2000" dirty="0" err="1">
                <a:ea typeface="+mn-lt"/>
                <a:cs typeface="+mn-lt"/>
              </a:rPr>
              <a:t>Xiaohang</a:t>
            </a:r>
            <a:r>
              <a:rPr lang="en-US" sz="2000" dirty="0">
                <a:ea typeface="+mn-lt"/>
                <a:cs typeface="+mn-lt"/>
              </a:rPr>
              <a:t> Hu, Zheng Cao</a:t>
            </a:r>
            <a:endParaRPr lang="en-US" sz="2000" dirty="0">
              <a:cs typeface="Calibri"/>
            </a:endParaRPr>
          </a:p>
          <a:p>
            <a:pPr algn="l"/>
            <a:endParaRPr lang="en-US" dirty="0">
              <a:cs typeface="Calibri"/>
            </a:endParaRPr>
          </a:p>
        </p:txBody>
      </p:sp>
      <p:pic>
        <p:nvPicPr>
          <p:cNvPr id="59" name="Picture 3">
            <a:extLst>
              <a:ext uri="{FF2B5EF4-FFF2-40B4-BE49-F238E27FC236}">
                <a16:creationId xmlns:a16="http://schemas.microsoft.com/office/drawing/2014/main" id="{AFD66024-0232-9FDE-891F-839CE8E0B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74" b="5677"/>
          <a:stretch/>
        </p:blipFill>
        <p:spPr>
          <a:xfrm>
            <a:off x="5510369" y="851517"/>
            <a:ext cx="6184807" cy="5154967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5DB2519-C708-AAF0-D5AE-F1E38B340F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845" y="388462"/>
            <a:ext cx="6342185" cy="630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37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Discussion and Conclusion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ea typeface="+mn-lt"/>
                <a:cs typeface="+mn-lt"/>
              </a:rPr>
              <a:t>Fengrui</a:t>
            </a:r>
            <a:r>
              <a:rPr lang="en-US">
                <a:ea typeface="+mn-lt"/>
                <a:cs typeface="+mn-lt"/>
              </a:rPr>
              <a:t> Yang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674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Software Demonstration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Xiaohang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3491716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Introduction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Haoyu Sun</a:t>
            </a:r>
          </a:p>
          <a:p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33098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Methods</a:t>
            </a:r>
            <a:endParaRPr lang="en-US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0E97C37-1584-AD0F-D376-57469FE78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3" y="1291887"/>
            <a:ext cx="10804946" cy="5194877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4438CB6-C636-B3E4-AD43-C252A9D7A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246" y="6566563"/>
            <a:ext cx="3173046" cy="20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55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4AEB-0F5D-1D56-A9CB-A3A442B8E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Pedestrian Detection and Tracking: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ED581-1543-B753-F02F-2875D43D2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dirty="0">
                <a:ea typeface="+mn-lt"/>
                <a:cs typeface="+mn-lt"/>
              </a:rPr>
              <a:t>1. We use yolov5m with label “people” to train our own model based on MOT.</a:t>
            </a:r>
            <a:endParaRPr lang="en-US" dirty="0"/>
          </a:p>
          <a:p>
            <a:pPr>
              <a:buNone/>
            </a:pPr>
            <a:endParaRPr lang="en-US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2. use yolo  to do pedestrian detection which can help us locate a detected pedestrian in a single frame with bounding box.</a:t>
            </a:r>
            <a:endParaRPr lang="en-US" dirty="0"/>
          </a:p>
          <a:p>
            <a:pPr>
              <a:buNone/>
            </a:pPr>
            <a:endParaRPr lang="en-US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3. we use deep sort Tracking to find pedestrian that persists across multiple frames with pedestrian  id.</a:t>
            </a:r>
            <a:endParaRPr lang="en-US" dirty="0"/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026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B56BF0-2462-D93F-EAEA-FE846A65C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>
                <a:ea typeface="+mj-lt"/>
                <a:cs typeface="+mj-lt"/>
              </a:rPr>
              <a:t>Detect pedestrians in a group</a:t>
            </a:r>
            <a:endParaRPr lang="en-US" sz="3800"/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68F61-40F1-87BF-F44F-AF5EC0BB3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through the box’s width and height to estimate the distance to the camera</a:t>
            </a:r>
          </a:p>
          <a:p>
            <a:r>
              <a:rPr lang="en-US" sz="2200">
                <a:ea typeface="+mn-lt"/>
                <a:cs typeface="+mn-lt"/>
              </a:rPr>
              <a:t>two people’s positions are about the same and their boundaries box is similar.</a:t>
            </a:r>
          </a:p>
          <a:p>
            <a:r>
              <a:rPr lang="en-US" sz="2200">
                <a:ea typeface="+mn-lt"/>
                <a:cs typeface="+mn-lt"/>
              </a:rPr>
              <a:t>Reduce</a:t>
            </a:r>
            <a:r>
              <a:rPr lang="en-US" sz="2200">
                <a:cs typeface="Calibri"/>
              </a:rPr>
              <a:t> the area to 80% for sitting person</a:t>
            </a:r>
            <a:endParaRPr lang="en-US" sz="2200">
              <a:ea typeface="+mn-lt"/>
              <a:cs typeface="+mn-lt"/>
            </a:endParaRPr>
          </a:p>
          <a:p>
            <a:endParaRPr lang="en-US" sz="2200">
              <a:ea typeface="+mn-lt"/>
              <a:cs typeface="+mn-lt"/>
            </a:endParaRPr>
          </a:p>
          <a:p>
            <a:endParaRPr lang="en-US" sz="2200">
              <a:cs typeface="Calibri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B2AEB842-65DB-4868-446A-DFFFBC5F6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565683"/>
            <a:ext cx="6903720" cy="372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89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93AEF-AD64-FAE1-4062-E29136A43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Pedestrians entering or leaving the scene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C4761-AF23-BF7B-0F1C-05B590B5C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>
                <a:ea typeface="+mn-lt"/>
                <a:cs typeface="+mn-lt"/>
              </a:rPr>
              <a:t>Entering</a:t>
            </a:r>
          </a:p>
          <a:p>
            <a:r>
              <a:rPr lang="en-US">
                <a:ea typeface="+mn-lt"/>
                <a:cs typeface="+mn-lt"/>
              </a:rPr>
              <a:t>check the boundary area of window, trying to find box that is very close to the boundary and just appear. </a:t>
            </a:r>
            <a:endParaRPr lang="en-US">
              <a:cs typeface="Calibri" panose="020F0502020204030204"/>
            </a:endParaRPr>
          </a:p>
          <a:p>
            <a:r>
              <a:rPr lang="en-US">
                <a:ea typeface="+mn-lt"/>
                <a:cs typeface="+mn-lt"/>
              </a:rPr>
              <a:t>check if the pedestrian is getting closer to the center of the window</a:t>
            </a:r>
          </a:p>
          <a:p>
            <a:pPr>
              <a:buNone/>
            </a:pPr>
            <a:endParaRPr lang="en-US"/>
          </a:p>
          <a:p>
            <a:pPr>
              <a:buNone/>
            </a:pPr>
            <a:r>
              <a:rPr lang="en-US">
                <a:ea typeface="+mn-lt"/>
                <a:cs typeface="+mn-lt"/>
              </a:rPr>
              <a:t>Leaving</a:t>
            </a:r>
          </a:p>
          <a:p>
            <a:r>
              <a:rPr lang="en-US">
                <a:ea typeface="+mn-lt"/>
                <a:cs typeface="+mn-lt"/>
              </a:rPr>
              <a:t>Otherwise, if pedestrians are getting away from the center of the scene and moving to the boundary of the scene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474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Algorithms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Use the average of the last 10 </a:t>
            </a:r>
            <a:r>
              <a:rPr lang="en-US">
                <a:ea typeface="+mn-lt"/>
                <a:cs typeface="+mn-lt"/>
              </a:rPr>
              <a:t>rectangles</a:t>
            </a:r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Trajectory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Calculate the distance between each </a:t>
            </a:r>
            <a:r>
              <a:rPr lang="en-US">
                <a:ea typeface="+mn-lt"/>
                <a:cs typeface="+mn-lt"/>
              </a:rPr>
              <a:t>rectangle, only keep the rectangle far away from last rectangle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Group</a:t>
            </a:r>
          </a:p>
          <a:p>
            <a:pPr lvl="1"/>
            <a:r>
              <a:rPr lang="en-US">
                <a:cs typeface="Calibri"/>
              </a:rPr>
              <a:t>The</a:t>
            </a:r>
            <a:r>
              <a:rPr lang="en-US">
                <a:ea typeface="+mn-lt"/>
                <a:cs typeface="+mn-lt"/>
              </a:rPr>
              <a:t> size of a pedestrian(area of the rectangle) is inversely proportional to their distance from the camera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The unit of measure is inversely proportional to the camera distance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Reduce the area to 80% for sitting person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93846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Evaluation and Results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E43C29D-7D34-22B9-60EF-8199DC85C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412" y="2674337"/>
            <a:ext cx="9455636" cy="1962251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34D5B4C-4939-3AB0-B94F-8ABA51A8C666}"/>
              </a:ext>
            </a:extLst>
          </p:cNvPr>
          <p:cNvSpPr txBox="1"/>
          <p:nvPr/>
        </p:nvSpPr>
        <p:spPr>
          <a:xfrm>
            <a:off x="1254369" y="4973906"/>
            <a:ext cx="5574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Precious = TP/(TP+FP)</a:t>
            </a:r>
          </a:p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Recall = TP/(TP+FN)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443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98067CF-601A-0F50-2793-9C7F76334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4556" y="543017"/>
            <a:ext cx="5606302" cy="558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403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15D8019A614D46AA228C96C34980F3" ma:contentTypeVersion="2" ma:contentTypeDescription="Create a new document." ma:contentTypeScope="" ma:versionID="9dc725801bd3b277642beb578afc7701">
  <xsd:schema xmlns:xsd="http://www.w3.org/2001/XMLSchema" xmlns:xs="http://www.w3.org/2001/XMLSchema" xmlns:p="http://schemas.microsoft.com/office/2006/metadata/properties" xmlns:ns2="65301325-331b-4ae1-b8b8-f973299cce48" targetNamespace="http://schemas.microsoft.com/office/2006/metadata/properties" ma:root="true" ma:fieldsID="598cdc5bbd103e6a128997dca3f443f0" ns2:_="">
    <xsd:import namespace="65301325-331b-4ae1-b8b8-f973299cce4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301325-331b-4ae1-b8b8-f973299cce4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76BA176-D7E4-4E69-B7FB-BE661EB235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A4794B-08EF-4E9B-BDF0-287745D511BB}">
  <ds:schemaRefs>
    <ds:schemaRef ds:uri="http://schemas.microsoft.com/office/2006/metadata/properties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65301325-331b-4ae1-b8b8-f973299cce48"/>
  </ds:schemaRefs>
</ds:datastoreItem>
</file>

<file path=customXml/itemProps3.xml><?xml version="1.0" encoding="utf-8"?>
<ds:datastoreItem xmlns:ds="http://schemas.openxmlformats.org/officeDocument/2006/customXml" ds:itemID="{B9750D09-6116-4482-9EF6-9B18D5A36CA0}">
  <ds:schemaRefs>
    <ds:schemaRef ds:uri="65301325-331b-4ae1-b8b8-f973299cce4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292</Words>
  <Application>Microsoft Office PowerPoint</Application>
  <PresentationFormat>宽屏</PresentationFormat>
  <Paragraphs>39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Office Theme</vt:lpstr>
      <vt:lpstr>Pedestrian Tracking</vt:lpstr>
      <vt:lpstr>Introduction</vt:lpstr>
      <vt:lpstr>Methods</vt:lpstr>
      <vt:lpstr>Pedestrian Detection and Tracking:</vt:lpstr>
      <vt:lpstr>Detect pedestrians in a group</vt:lpstr>
      <vt:lpstr>Pedestrians entering or leaving the scene</vt:lpstr>
      <vt:lpstr>Algorithms</vt:lpstr>
      <vt:lpstr>Evaluation and Results</vt:lpstr>
      <vt:lpstr>PowerPoint 演示文稿</vt:lpstr>
      <vt:lpstr>PowerPoint 演示文稿</vt:lpstr>
      <vt:lpstr>Discussion and Conclusion</vt:lpstr>
      <vt:lpstr>Software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Qiyao Zhou</cp:lastModifiedBy>
  <cp:revision>11</cp:revision>
  <dcterms:created xsi:type="dcterms:W3CDTF">2022-07-22T09:12:51Z</dcterms:created>
  <dcterms:modified xsi:type="dcterms:W3CDTF">2022-11-14T05:45:58Z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0x0101008C15D8019A614D46AA228C96C34980F3</vt:lpwstr>
  </property>
</Properties>
</file>

<file path=docProps/thumbnail.jpeg>
</file>